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9" r:id="rId1"/>
  </p:sldMasterIdLst>
  <p:notesMasterIdLst>
    <p:notesMasterId r:id="rId16"/>
  </p:notesMasterIdLst>
  <p:sldIdLst>
    <p:sldId id="256" r:id="rId2"/>
    <p:sldId id="258" r:id="rId3"/>
    <p:sldId id="259" r:id="rId4"/>
    <p:sldId id="257" r:id="rId5"/>
    <p:sldId id="266" r:id="rId6"/>
    <p:sldId id="267" r:id="rId7"/>
    <p:sldId id="270" r:id="rId8"/>
    <p:sldId id="276" r:id="rId9"/>
    <p:sldId id="260" r:id="rId10"/>
    <p:sldId id="272" r:id="rId11"/>
    <p:sldId id="273" r:id="rId12"/>
    <p:sldId id="274" r:id="rId13"/>
    <p:sldId id="277" r:id="rId14"/>
    <p:sldId id="278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569"/>
    <p:restoredTop sz="94595"/>
  </p:normalViewPr>
  <p:slideViewPr>
    <p:cSldViewPr snapToGrid="0" snapToObjects="1">
      <p:cViewPr>
        <p:scale>
          <a:sx n="140" d="100"/>
          <a:sy n="140" d="100"/>
        </p:scale>
        <p:origin x="1216" y="6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1C4542-D444-584F-8D8D-0B3E1F37658F}" type="datetimeFigureOut">
              <a:rPr lang="en-US" smtClean="0"/>
              <a:t>10/7/18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AF9E6E-5D02-2B45-B2B9-A4636E4EBC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679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AF9E6E-5D02-2B45-B2B9-A4636E4EBC2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2239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10/7/18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10/7/18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10/7/18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10/7/18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10/7/18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10/7/18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10/7/18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24887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io.adafruit.com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6" Type="http://schemas.openxmlformats.org/officeDocument/2006/relationships/image" Target="../media/image35.png"/><Relationship Id="rId7" Type="http://schemas.openxmlformats.org/officeDocument/2006/relationships/image" Target="../media/image36.png"/><Relationship Id="rId8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ifttt.com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rdsuel/esp-class" TargetMode="External"/><Relationship Id="rId3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esp8266.github.io/Arduino/versions/2.0.0/doc/reference.html" TargetMode="External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hyperlink" Target="http://esp8266.net/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rduino.cc/en/Main/Software" TargetMode="External"/><Relationship Id="rId4" Type="http://schemas.openxmlformats.org/officeDocument/2006/relationships/hyperlink" Target="https://www.silabs.com/products/development-tools/software/usb-to-uart-bridge-vcp-drivers" TargetMode="External"/><Relationship Id="rId5" Type="http://schemas.openxmlformats.org/officeDocument/2006/relationships/hyperlink" Target="https://io.adafruit.com/" TargetMode="External"/><Relationship Id="rId6" Type="http://schemas.openxmlformats.org/officeDocument/2006/relationships/hyperlink" Target="https://ifttt.com/" TargetMode="External"/><Relationship Id="rId7" Type="http://schemas.openxmlformats.org/officeDocument/2006/relationships/image" Target="../media/image10.png"/><Relationship Id="rId8" Type="http://schemas.openxmlformats.org/officeDocument/2006/relationships/image" Target="../media/image3.png"/><Relationship Id="rId9" Type="http://schemas.openxmlformats.org/officeDocument/2006/relationships/image" Target="../media/image11.png"/><Relationship Id="rId10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io.adafruit.com/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IoT with ESP8266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Week of Learning 2018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7336" y="112408"/>
            <a:ext cx="2497328" cy="249732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3188" y="4786961"/>
            <a:ext cx="1701829" cy="136146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4204" y="4862049"/>
            <a:ext cx="1823592" cy="121129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6983" y="4994304"/>
            <a:ext cx="3294258" cy="94677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65176" y="294220"/>
            <a:ext cx="15679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Rick Suel</a:t>
            </a:r>
          </a:p>
          <a:p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Paul Goodjohn</a:t>
            </a:r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2848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3739" y="214296"/>
            <a:ext cx="11501486" cy="1378834"/>
          </a:xfrm>
        </p:spPr>
        <p:txBody>
          <a:bodyPr/>
          <a:lstStyle/>
          <a:p>
            <a:r>
              <a:rPr lang="en-US" dirty="0" smtClean="0"/>
              <a:t>Exercise 2: Connect to </a:t>
            </a:r>
            <a:r>
              <a:rPr lang="en-US" dirty="0" err="1" smtClean="0"/>
              <a:t>Wifi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3738" y="2432139"/>
            <a:ext cx="11501487" cy="4801418"/>
          </a:xfrm>
        </p:spPr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dirty="0" smtClean="0"/>
              <a:t>Goal: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smtClean="0"/>
              <a:t>Connect your device to the ”</a:t>
            </a:r>
            <a:r>
              <a:rPr lang="en-US" sz="2000" dirty="0" err="1" smtClean="0"/>
              <a:t>iot_class</a:t>
            </a:r>
            <a:r>
              <a:rPr lang="en-US" sz="2000" dirty="0" smtClean="0"/>
              <a:t>” network and print your IP address to the serial window.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dirty="0" smtClean="0"/>
              <a:t>Steps:</a:t>
            </a:r>
            <a:endParaRPr lang="en-US" sz="2000" b="1" dirty="0"/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sz="2000" dirty="0" smtClean="0"/>
              <a:t>Update the “</a:t>
            </a:r>
            <a:r>
              <a:rPr lang="en-US" sz="2000" dirty="0" err="1" smtClean="0"/>
              <a:t>student.ino</a:t>
            </a:r>
            <a:r>
              <a:rPr lang="en-US" sz="2000" dirty="0" smtClean="0"/>
              <a:t>” template file so that it connects to the “</a:t>
            </a:r>
            <a:r>
              <a:rPr lang="en-US" sz="2000" dirty="0" err="1" smtClean="0"/>
              <a:t>iot_class”network</a:t>
            </a:r>
            <a:r>
              <a:rPr lang="en-US" sz="2000" dirty="0" smtClean="0"/>
              <a:t>.  The password is “password”, so obviously it is very secure!</a:t>
            </a: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sz="2000" dirty="0" smtClean="0"/>
              <a:t>Once the device is connected, print the IP address to the serial window.</a:t>
            </a: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sz="2000" dirty="0" smtClean="0"/>
              <a:t>Congratulations, your esp8266 is now online.  We’ll do more with this connection shortly!</a:t>
            </a: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US" sz="20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8410" y="214296"/>
            <a:ext cx="4518912" cy="2294382"/>
          </a:xfrm>
          <a:prstGeom prst="rect">
            <a:avLst/>
          </a:prstGeom>
          <a:ln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889281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3738" y="214296"/>
            <a:ext cx="11501486" cy="1378834"/>
          </a:xfrm>
        </p:spPr>
        <p:txBody>
          <a:bodyPr/>
          <a:lstStyle/>
          <a:p>
            <a:r>
              <a:rPr lang="en-US" dirty="0" smtClean="0"/>
              <a:t>Exercise 3</a:t>
            </a:r>
            <a:r>
              <a:rPr lang="en-US" dirty="0"/>
              <a:t>:</a:t>
            </a:r>
            <a:r>
              <a:rPr lang="en-US" dirty="0" smtClean="0"/>
              <a:t> OLED Display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3738" y="1494345"/>
            <a:ext cx="8475484" cy="4801418"/>
          </a:xfrm>
        </p:spPr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dirty="0" smtClean="0"/>
              <a:t>Goal: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smtClean="0"/>
              <a:t>Add support for the OLED display and display the current by pulling it from the internet using an NTP server (</a:t>
            </a:r>
            <a:r>
              <a:rPr lang="en-US" sz="2000" dirty="0" err="1" smtClean="0"/>
              <a:t>time.nist.gov</a:t>
            </a:r>
            <a:r>
              <a:rPr lang="en-US" sz="2000" dirty="0" smtClean="0"/>
              <a:t>)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dirty="0" smtClean="0"/>
              <a:t>Steps:</a:t>
            </a:r>
            <a:endParaRPr lang="en-US" sz="2000" b="1" dirty="0"/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sz="2000" dirty="0" smtClean="0"/>
              <a:t>Wire the ESP8266 to the display as defined here:</a:t>
            </a: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US" sz="2000" dirty="0"/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US" sz="2000" dirty="0" smtClean="0"/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US" sz="2000" dirty="0"/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US" sz="2000" dirty="0" smtClean="0"/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US" sz="2000" dirty="0" smtClean="0"/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US" sz="2000" dirty="0" smtClean="0"/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sz="2000" dirty="0" smtClean="0"/>
              <a:t>Periodically read the time from the NTP server and write it to the display.</a:t>
            </a:r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607044"/>
              </p:ext>
            </p:extLst>
          </p:nvPr>
        </p:nvGraphicFramePr>
        <p:xfrm>
          <a:off x="1213761" y="3397560"/>
          <a:ext cx="3319272" cy="167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9636"/>
                <a:gridCol w="1659636"/>
              </a:tblGrid>
              <a:tr h="303932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ESP8266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Display</a:t>
                      </a:r>
                      <a:endParaRPr lang="en-US" sz="1600" dirty="0"/>
                    </a:p>
                  </a:txBody>
                  <a:tcPr/>
                </a:tc>
              </a:tr>
              <a:tr h="303932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GPIO5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SDA</a:t>
                      </a:r>
                      <a:endParaRPr lang="en-US" sz="1600" dirty="0"/>
                    </a:p>
                  </a:txBody>
                  <a:tcPr/>
                </a:tc>
              </a:tr>
              <a:tr h="303932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GPIO4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SCK</a:t>
                      </a:r>
                      <a:endParaRPr lang="en-US" sz="1600" dirty="0"/>
                    </a:p>
                  </a:txBody>
                  <a:tcPr/>
                </a:tc>
              </a:tr>
              <a:tr h="303932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3.3V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VDD</a:t>
                      </a:r>
                      <a:endParaRPr lang="en-US" sz="1600" dirty="0"/>
                    </a:p>
                  </a:txBody>
                  <a:tcPr/>
                </a:tc>
              </a:tr>
              <a:tr h="303932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GND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GND</a:t>
                      </a:r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8660" y="2591736"/>
            <a:ext cx="2186724" cy="390050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8660" y="264203"/>
            <a:ext cx="2185065" cy="1828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770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3738" y="214296"/>
            <a:ext cx="11501486" cy="1378834"/>
          </a:xfrm>
        </p:spPr>
        <p:txBody>
          <a:bodyPr/>
          <a:lstStyle/>
          <a:p>
            <a:r>
              <a:rPr lang="en-US" dirty="0" smtClean="0"/>
              <a:t>Exercise </a:t>
            </a:r>
            <a:r>
              <a:rPr lang="en-US" dirty="0"/>
              <a:t>4</a:t>
            </a:r>
            <a:r>
              <a:rPr lang="en-US" dirty="0" smtClean="0"/>
              <a:t>: DHT22 Temp/Humidity Sensor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3738" y="1593130"/>
            <a:ext cx="8475484" cy="4801418"/>
          </a:xfrm>
        </p:spPr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dirty="0" smtClean="0"/>
              <a:t>Goal: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smtClean="0"/>
              <a:t>Add support for the DHT22 Temp/Humidity sensor.  Display the temperature and humidity along with the current time on the OLED display.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dirty="0" smtClean="0"/>
              <a:t>Steps:</a:t>
            </a:r>
            <a:endParaRPr lang="en-US" sz="2000" b="1" dirty="0"/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sz="2000" dirty="0" smtClean="0"/>
              <a:t>Wire the ESP8266 to the sensor as defined here:</a:t>
            </a: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US" sz="2000" dirty="0" smtClean="0"/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US" sz="2000" dirty="0" smtClean="0"/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US" sz="2000" dirty="0" smtClean="0"/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US" sz="2000" dirty="0"/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US" sz="2000" dirty="0" smtClean="0"/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sz="2000" dirty="0" smtClean="0"/>
              <a:t>Periodically read the temperature and humidity, and write them to the display.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1365159"/>
              </p:ext>
            </p:extLst>
          </p:nvPr>
        </p:nvGraphicFramePr>
        <p:xfrm>
          <a:off x="1594427" y="3534353"/>
          <a:ext cx="3319272" cy="1341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9636"/>
                <a:gridCol w="1659636"/>
              </a:tblGrid>
              <a:tr h="303932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ESP8266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Sensor</a:t>
                      </a:r>
                      <a:endParaRPr lang="en-US" sz="1600" dirty="0"/>
                    </a:p>
                  </a:txBody>
                  <a:tcPr/>
                </a:tc>
              </a:tr>
              <a:tr h="303932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GPIO0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DAT</a:t>
                      </a:r>
                      <a:endParaRPr lang="en-US" sz="1600" dirty="0"/>
                    </a:p>
                  </a:txBody>
                  <a:tcPr/>
                </a:tc>
              </a:tr>
              <a:tr h="303932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3.3V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VCC</a:t>
                      </a:r>
                      <a:endParaRPr lang="en-US" sz="1600" dirty="0"/>
                    </a:p>
                  </a:txBody>
                  <a:tcPr/>
                </a:tc>
              </a:tr>
              <a:tr h="303932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GND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GND</a:t>
                      </a:r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3143" y="4391128"/>
            <a:ext cx="1200797" cy="206503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6748" y="2546256"/>
            <a:ext cx="2191997" cy="390991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7370" y="356616"/>
            <a:ext cx="2154691" cy="1947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77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3738" y="214296"/>
            <a:ext cx="11501486" cy="1378834"/>
          </a:xfrm>
        </p:spPr>
        <p:txBody>
          <a:bodyPr/>
          <a:lstStyle/>
          <a:p>
            <a:r>
              <a:rPr lang="en-US" dirty="0" smtClean="0"/>
              <a:t>Exercise 5: </a:t>
            </a:r>
            <a:r>
              <a:rPr lang="en-US" dirty="0" err="1" smtClean="0"/>
              <a:t>Adafruit</a:t>
            </a:r>
            <a:r>
              <a:rPr lang="en-US" dirty="0" smtClean="0"/>
              <a:t> IO Cloud Platform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3738" y="1264339"/>
            <a:ext cx="8475484" cy="4801418"/>
          </a:xfrm>
        </p:spPr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dirty="0" smtClean="0"/>
              <a:t>Goal: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smtClean="0"/>
              <a:t>Use MQTT to publish temperature and humidity values to the </a:t>
            </a:r>
            <a:r>
              <a:rPr lang="en-US" sz="2000" dirty="0" err="1" smtClean="0"/>
              <a:t>Adafruit</a:t>
            </a:r>
            <a:r>
              <a:rPr lang="en-US" sz="2000" dirty="0" smtClean="0"/>
              <a:t> IO platform, and create a GUI for displaying them.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dirty="0" smtClean="0"/>
              <a:t>Steps:</a:t>
            </a: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sz="2000" dirty="0" smtClean="0"/>
              <a:t>Log into </a:t>
            </a:r>
            <a:r>
              <a:rPr lang="en-US" sz="2000" dirty="0" smtClean="0">
                <a:hlinkClick r:id="rId2"/>
              </a:rPr>
              <a:t>https://io.adafruit.com</a:t>
            </a:r>
            <a:r>
              <a:rPr lang="en-US" sz="2000" dirty="0" smtClean="0"/>
              <a:t>.</a:t>
            </a: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sz="2000" dirty="0" smtClean="0"/>
              <a:t>Create a feed called “temperature”.</a:t>
            </a: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sz="2000" dirty="0" smtClean="0"/>
              <a:t>Create a feed called “humidity”.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Tx/>
              <a:buAutoNum type="arabicPeriod"/>
              <a:defRPr/>
            </a:pPr>
            <a:r>
              <a:rPr lang="en-US" sz="2000" dirty="0"/>
              <a:t>Create a dashboard called “IoT Class”.</a:t>
            </a: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sz="2000" dirty="0" smtClean="0"/>
              <a:t>Add blocks to the dashboard for temp/humidity.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Tx/>
              <a:buAutoNum type="arabicPeriod"/>
              <a:defRPr/>
            </a:pPr>
            <a:r>
              <a:rPr lang="en-US" sz="2000" dirty="0"/>
              <a:t>Add MQTT/</a:t>
            </a:r>
            <a:r>
              <a:rPr lang="en-US" sz="2000" dirty="0" err="1"/>
              <a:t>adafruit</a:t>
            </a:r>
            <a:r>
              <a:rPr lang="en-US" sz="2000" dirty="0"/>
              <a:t> support to your sketch</a:t>
            </a:r>
            <a:r>
              <a:rPr lang="en-US" sz="2000" dirty="0" smtClean="0"/>
              <a:t>.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Tx/>
              <a:buAutoNum type="arabicPeriod"/>
              <a:defRPr/>
            </a:pPr>
            <a:r>
              <a:rPr lang="en-US" sz="2000" dirty="0" smtClean="0"/>
              <a:t>Compile and upload to your device.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Tx/>
              <a:buAutoNum type="arabicPeriod"/>
              <a:defRPr/>
            </a:pPr>
            <a:endParaRPr lang="en-US" sz="2000" dirty="0"/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US" sz="2000" dirty="0" smtClean="0"/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US" sz="2000" dirty="0" smtClean="0"/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US" sz="20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7945" y="2195229"/>
            <a:ext cx="4858769" cy="163421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7071" y="5384332"/>
            <a:ext cx="1511300" cy="8255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0059" y="3998000"/>
            <a:ext cx="2808673" cy="277266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8732" y="3915704"/>
            <a:ext cx="3150852" cy="2854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813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3738" y="214296"/>
            <a:ext cx="11501486" cy="1378834"/>
          </a:xfrm>
        </p:spPr>
        <p:txBody>
          <a:bodyPr/>
          <a:lstStyle/>
          <a:p>
            <a:r>
              <a:rPr lang="en-US" dirty="0" smtClean="0"/>
              <a:t>Exercise </a:t>
            </a:r>
            <a:r>
              <a:rPr lang="en-US" dirty="0"/>
              <a:t>6</a:t>
            </a:r>
            <a:r>
              <a:rPr lang="en-US" dirty="0" smtClean="0"/>
              <a:t>: IFTTT Humidity Alerts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3738" y="1593130"/>
            <a:ext cx="8475484" cy="4801418"/>
          </a:xfrm>
        </p:spPr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dirty="0" smtClean="0"/>
              <a:t>Goal: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smtClean="0"/>
              <a:t>Create an IFTTT “applet” to send you a text message (or email) when the humidity exceeds 70%.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dirty="0" smtClean="0"/>
              <a:t>Steps</a:t>
            </a:r>
            <a:r>
              <a:rPr lang="en-US" sz="2000" b="1" dirty="0" smtClean="0"/>
              <a:t>:</a:t>
            </a:r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en-US" sz="2000" dirty="0"/>
              <a:t>Log into your </a:t>
            </a:r>
            <a:r>
              <a:rPr lang="en-US" sz="2000" dirty="0">
                <a:hlinkClick r:id="rId2"/>
              </a:rPr>
              <a:t>https://</a:t>
            </a:r>
            <a:r>
              <a:rPr lang="en-US" sz="2000" dirty="0" smtClean="0">
                <a:hlinkClick r:id="rId2"/>
              </a:rPr>
              <a:t>ifttt.com</a:t>
            </a:r>
            <a:r>
              <a:rPr lang="en-US" sz="2000" dirty="0" smtClean="0"/>
              <a:t> account</a:t>
            </a:r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en-US" sz="2000" dirty="0" smtClean="0"/>
              <a:t>Create this new applet:</a:t>
            </a:r>
            <a:endParaRPr lang="en-US" sz="2000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b="1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9926" y="3632095"/>
            <a:ext cx="4433064" cy="68841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3710" y="4255755"/>
            <a:ext cx="828216" cy="82547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9601" y="4740639"/>
            <a:ext cx="1024449" cy="94183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215" y="4489704"/>
            <a:ext cx="1196363" cy="202819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231" y="4255754"/>
            <a:ext cx="951759" cy="82547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7846" y="4620260"/>
            <a:ext cx="1878466" cy="1897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088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0616" y="122586"/>
            <a:ext cx="10515600" cy="1325563"/>
          </a:xfrm>
        </p:spPr>
        <p:txBody>
          <a:bodyPr/>
          <a:lstStyle/>
          <a:p>
            <a:r>
              <a:rPr lang="en-US" dirty="0" smtClean="0"/>
              <a:t>Class Materials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89170" y="1225916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The source code and presentation for this course can be found here: </a:t>
            </a:r>
            <a:r>
              <a:rPr lang="en-US" dirty="0" smtClean="0">
                <a:hlinkClick r:id="rId2"/>
              </a:rPr>
              <a:t>https://github.com/rdsuel/esp-class</a:t>
            </a:r>
            <a:r>
              <a:rPr lang="en-US" dirty="0" smtClean="0"/>
              <a:t>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2430335"/>
            <a:ext cx="6254313" cy="4285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30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8897" y="157735"/>
            <a:ext cx="10515600" cy="1325563"/>
          </a:xfrm>
        </p:spPr>
        <p:txBody>
          <a:bodyPr/>
          <a:lstStyle/>
          <a:p>
            <a:r>
              <a:rPr lang="en-US" dirty="0" smtClean="0"/>
              <a:t>The ESP8266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757" y="1797394"/>
            <a:ext cx="4844958" cy="408203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126992" y="727318"/>
            <a:ext cx="73670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esp8266.github.io/Arduino/versions/2.0.0/doc/reference.html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8055" y="1583710"/>
            <a:ext cx="2298228" cy="146897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5499" y="3263584"/>
            <a:ext cx="3981450" cy="18351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2399" y="5318618"/>
            <a:ext cx="5327650" cy="1301750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  <p:sp>
        <p:nvSpPr>
          <p:cNvPr id="12" name="Rectangle 11"/>
          <p:cNvSpPr/>
          <p:nvPr/>
        </p:nvSpPr>
        <p:spPr>
          <a:xfrm>
            <a:off x="4126992" y="357986"/>
            <a:ext cx="21233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7"/>
              </a:rPr>
              <a:t>http://esp8266.net</a:t>
            </a:r>
            <a:r>
              <a:rPr lang="en-US" dirty="0" smtClean="0">
                <a:hlinkClick r:id="rId7"/>
              </a:rPr>
              <a:t>/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4740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3165" y="114174"/>
            <a:ext cx="10515600" cy="1325563"/>
          </a:xfrm>
        </p:spPr>
        <p:txBody>
          <a:bodyPr/>
          <a:lstStyle/>
          <a:p>
            <a:r>
              <a:rPr lang="en-US" dirty="0" smtClean="0"/>
              <a:t>Class Pre-Work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3165" y="1603765"/>
            <a:ext cx="8979689" cy="4350562"/>
          </a:xfrm>
        </p:spPr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en-US" sz="1600" dirty="0" smtClean="0"/>
              <a:t>Install latest Arduino software from: </a:t>
            </a:r>
          </a:p>
          <a:p>
            <a:pPr marL="457200" lvl="1" indent="0">
              <a:buNone/>
            </a:pPr>
            <a:r>
              <a:rPr lang="en-US" sz="1600" dirty="0" smtClean="0">
                <a:hlinkClick r:id="rId3"/>
              </a:rPr>
              <a:t>https://www.arduino.cc/en/Main/Software</a:t>
            </a:r>
            <a:endParaRPr lang="en-US" sz="1600" dirty="0" smtClean="0"/>
          </a:p>
          <a:p>
            <a:pPr marL="457200" lvl="1" indent="0">
              <a:buNone/>
            </a:pPr>
            <a:endParaRPr lang="en-US" sz="1600" dirty="0" smtClean="0"/>
          </a:p>
          <a:p>
            <a:pPr marL="514350" indent="-514350">
              <a:buFont typeface="+mj-lt"/>
              <a:buAutoNum type="arabicPeriod"/>
            </a:pPr>
            <a:r>
              <a:rPr lang="en-US" sz="1600" dirty="0" smtClean="0"/>
              <a:t>Install the Silicon Labs virtual com port (VCP) driver for your laptop’s operating system. This driver will allow your computer to recognize the ESP8266 device as a “com port” when you plug it in via USB.</a:t>
            </a:r>
          </a:p>
          <a:p>
            <a:pPr marL="457200" lvl="1" indent="0">
              <a:buNone/>
            </a:pPr>
            <a:r>
              <a:rPr lang="en-US" sz="1600" dirty="0" smtClean="0">
                <a:hlinkClick r:id="rId4"/>
              </a:rPr>
              <a:t>https://www.silabs.com/products/development-tools/software/usb-to-uart-bridge-vcp-drivers</a:t>
            </a:r>
            <a:r>
              <a:rPr lang="en-US" sz="1600" dirty="0" smtClean="0"/>
              <a:t> </a:t>
            </a:r>
          </a:p>
          <a:p>
            <a:pPr marL="514350" indent="-514350">
              <a:buFont typeface="+mj-lt"/>
              <a:buAutoNum type="arabicPeriod"/>
            </a:pPr>
            <a:endParaRPr lang="en-US" sz="1600" dirty="0" smtClean="0"/>
          </a:p>
          <a:p>
            <a:pPr marL="514350" indent="-514350">
              <a:buFont typeface="+mj-lt"/>
              <a:buAutoNum type="arabicPeriod"/>
            </a:pPr>
            <a:r>
              <a:rPr lang="en-US" sz="1600" dirty="0"/>
              <a:t>Create an account </a:t>
            </a:r>
            <a:r>
              <a:rPr lang="en-US" sz="1600" dirty="0" smtClean="0"/>
              <a:t>on </a:t>
            </a:r>
            <a:r>
              <a:rPr lang="en-US" sz="1600" dirty="0" err="1" smtClean="0"/>
              <a:t>Adafruit</a:t>
            </a:r>
            <a:r>
              <a:rPr lang="en-US" sz="1600" dirty="0" smtClean="0"/>
              <a:t> IO.  This is the cloud platform we will be using:</a:t>
            </a:r>
          </a:p>
          <a:p>
            <a:pPr marL="457200" lvl="1" indent="0">
              <a:buNone/>
            </a:pPr>
            <a:r>
              <a:rPr lang="en-US" sz="1600" dirty="0" smtClean="0">
                <a:hlinkClick r:id="rId5"/>
              </a:rPr>
              <a:t>https</a:t>
            </a:r>
            <a:r>
              <a:rPr lang="en-US" sz="1600" dirty="0">
                <a:hlinkClick r:id="rId5"/>
              </a:rPr>
              <a:t>://io.adafruit.com</a:t>
            </a:r>
            <a:r>
              <a:rPr lang="en-US" sz="1600" dirty="0" smtClean="0">
                <a:hlinkClick r:id="rId5"/>
              </a:rPr>
              <a:t>/</a:t>
            </a:r>
            <a:r>
              <a:rPr lang="en-US" sz="1600" dirty="0" smtClean="0"/>
              <a:t> </a:t>
            </a:r>
          </a:p>
          <a:p>
            <a:pPr marL="514350" indent="-514350">
              <a:buFont typeface="+mj-lt"/>
              <a:buAutoNum type="arabicPeriod"/>
            </a:pPr>
            <a:endParaRPr lang="en-US" sz="1600" dirty="0" smtClean="0"/>
          </a:p>
          <a:p>
            <a:pPr marL="514350" indent="-514350">
              <a:buFont typeface="+mj-lt"/>
              <a:buAutoNum type="arabicPeriod"/>
            </a:pPr>
            <a:r>
              <a:rPr lang="en-US" sz="1600" dirty="0" smtClean="0"/>
              <a:t>Create an account on IFTTT.  We will be using this platform to create events based on your device:</a:t>
            </a:r>
          </a:p>
          <a:p>
            <a:pPr marL="457200" lvl="1" indent="0">
              <a:buNone/>
            </a:pPr>
            <a:r>
              <a:rPr lang="en-US" sz="1600" dirty="0">
                <a:hlinkClick r:id="rId6"/>
              </a:rPr>
              <a:t>https://ifttt.com</a:t>
            </a:r>
            <a:r>
              <a:rPr lang="en-US" sz="1600" dirty="0" smtClean="0">
                <a:hlinkClick r:id="rId6"/>
              </a:rPr>
              <a:t>/</a:t>
            </a:r>
            <a:r>
              <a:rPr lang="en-US" sz="1600" dirty="0" smtClean="0"/>
              <a:t>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8373" y="841300"/>
            <a:ext cx="2940935" cy="152492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7296" y="3837301"/>
            <a:ext cx="1376016" cy="9139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4693" y="2640105"/>
            <a:ext cx="1721221" cy="89668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8373" y="5012769"/>
            <a:ext cx="2593862" cy="745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22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1636" y="91748"/>
            <a:ext cx="10515600" cy="1325563"/>
          </a:xfrm>
        </p:spPr>
        <p:txBody>
          <a:bodyPr/>
          <a:lstStyle/>
          <a:p>
            <a:r>
              <a:rPr lang="en-US" dirty="0" smtClean="0"/>
              <a:t>Setup </a:t>
            </a:r>
            <a:r>
              <a:rPr lang="en-US" dirty="0"/>
              <a:t>(</a:t>
            </a:r>
            <a:r>
              <a:rPr lang="en-US" dirty="0" smtClean="0"/>
              <a:t>Continued)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8517" y="1417311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 smtClean="0"/>
              <a:t>Install the ESP8266 boards package:</a:t>
            </a:r>
          </a:p>
          <a:p>
            <a:pPr marL="457200" lvl="1" indent="0">
              <a:buNone/>
            </a:pPr>
            <a:r>
              <a:rPr lang="en-US" dirty="0" smtClean="0"/>
              <a:t>Tools </a:t>
            </a:r>
            <a:r>
              <a:rPr lang="en-US" dirty="0" smtClean="0">
                <a:sym typeface="Wingdings"/>
              </a:rPr>
              <a:t> Board  Boards Manager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770" y="3105785"/>
            <a:ext cx="4274814" cy="235903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7789" y="3336771"/>
            <a:ext cx="5980231" cy="1840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136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3831" y="212118"/>
            <a:ext cx="10515600" cy="1325563"/>
          </a:xfrm>
        </p:spPr>
        <p:txBody>
          <a:bodyPr/>
          <a:lstStyle/>
          <a:p>
            <a:r>
              <a:rPr lang="en-US" dirty="0" smtClean="0"/>
              <a:t>Setup (Continued)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7627" y="1537681"/>
            <a:ext cx="10515600" cy="4351338"/>
          </a:xfrm>
        </p:spPr>
        <p:txBody>
          <a:bodyPr/>
          <a:lstStyle/>
          <a:p>
            <a:r>
              <a:rPr lang="en-US" dirty="0" smtClean="0"/>
              <a:t>Configure the connection parameters for the device:</a:t>
            </a:r>
          </a:p>
          <a:p>
            <a:pPr lvl="1"/>
            <a:r>
              <a:rPr lang="en-US" dirty="0" smtClean="0"/>
              <a:t>Board: “Generic ESP8266 Module”</a:t>
            </a:r>
          </a:p>
          <a:p>
            <a:pPr lvl="1"/>
            <a:r>
              <a:rPr lang="en-US" dirty="0" smtClean="0"/>
              <a:t>Flash Size: 4M (1M SPIFFS)</a:t>
            </a:r>
          </a:p>
          <a:p>
            <a:pPr lvl="1"/>
            <a:r>
              <a:rPr lang="en-US" u="sng" dirty="0" smtClean="0"/>
              <a:t>Flash Mode: “DOUT”</a:t>
            </a:r>
          </a:p>
          <a:p>
            <a:pPr lvl="1"/>
            <a:r>
              <a:rPr lang="en-US" dirty="0" smtClean="0"/>
              <a:t>Reset Method: “</a:t>
            </a:r>
            <a:r>
              <a:rPr lang="en-US" dirty="0" err="1" smtClean="0"/>
              <a:t>nodemcu</a:t>
            </a:r>
            <a:r>
              <a:rPr lang="en-US" dirty="0" smtClean="0"/>
              <a:t>”</a:t>
            </a:r>
          </a:p>
          <a:p>
            <a:pPr lvl="1"/>
            <a:r>
              <a:rPr lang="en-US" dirty="0" smtClean="0"/>
              <a:t>Port: choose the one for your device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5358" y="2048454"/>
            <a:ext cx="2664073" cy="4529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679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046" y="158391"/>
            <a:ext cx="11724861" cy="1153574"/>
          </a:xfrm>
        </p:spPr>
        <p:txBody>
          <a:bodyPr/>
          <a:lstStyle/>
          <a:p>
            <a:r>
              <a:rPr lang="en-US" dirty="0" smtClean="0"/>
              <a:t>Install Arduino Libraries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0046" y="1407381"/>
            <a:ext cx="11724861" cy="5216056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We will need several libraries installed for this class: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Display Library (“ssd1306”):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Temp Sensor Libraries (“DHT” and “</a:t>
            </a:r>
            <a:r>
              <a:rPr lang="en-US" dirty="0" err="1" smtClean="0"/>
              <a:t>adafruit</a:t>
            </a:r>
            <a:r>
              <a:rPr lang="en-US" dirty="0" smtClean="0"/>
              <a:t> unified sensor”):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7223" y="1192228"/>
            <a:ext cx="4229100" cy="10985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690" y="5594310"/>
            <a:ext cx="7825667" cy="96572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691" y="4515925"/>
            <a:ext cx="7825667" cy="95161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691" y="2775407"/>
            <a:ext cx="7838150" cy="1061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374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046" y="158391"/>
            <a:ext cx="11724861" cy="1153574"/>
          </a:xfrm>
        </p:spPr>
        <p:txBody>
          <a:bodyPr/>
          <a:lstStyle/>
          <a:p>
            <a:r>
              <a:rPr lang="en-US" dirty="0" smtClean="0"/>
              <a:t>Install Arduino Libraries (Continued)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0046" y="1407381"/>
            <a:ext cx="11724861" cy="5216056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NTP Client Library for getting time over the internet: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 smtClean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 smtClean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 err="1" smtClean="0"/>
              <a:t>Adafruit</a:t>
            </a:r>
            <a:r>
              <a:rPr lang="en-US" dirty="0" smtClean="0"/>
              <a:t> MQTT Library for sending data to </a:t>
            </a:r>
            <a:r>
              <a:rPr lang="en-US" dirty="0" smtClean="0">
                <a:hlinkClick r:id="rId2"/>
              </a:rPr>
              <a:t>https://io.adafruit.com</a:t>
            </a:r>
            <a:r>
              <a:rPr lang="en-US" dirty="0" smtClean="0"/>
              <a:t>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463" y="2144522"/>
            <a:ext cx="7838151" cy="90988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463" y="4300220"/>
            <a:ext cx="7838152" cy="1039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969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3738" y="214296"/>
            <a:ext cx="11501486" cy="1378834"/>
          </a:xfrm>
        </p:spPr>
        <p:txBody>
          <a:bodyPr/>
          <a:lstStyle/>
          <a:p>
            <a:r>
              <a:rPr lang="en-US" dirty="0" smtClean="0"/>
              <a:t>Exercise 1: </a:t>
            </a:r>
            <a:r>
              <a:rPr lang="en-US" dirty="0" err="1" smtClean="0"/>
              <a:t>Blinky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3737" y="1674796"/>
            <a:ext cx="11501487" cy="4801418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Goal: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Load the built in “blink” application for the ESP8266 to your device and confirm that blue LED blinks.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This exercise confirms that everything is configured properly and ensures you can download and run an application.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8586" y="214296"/>
            <a:ext cx="2686638" cy="1868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640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6989</TotalTime>
  <Words>652</Words>
  <Application>Microsoft Macintosh PowerPoint</Application>
  <PresentationFormat>Widescreen</PresentationFormat>
  <Paragraphs>128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Calibri</vt:lpstr>
      <vt:lpstr>Calibri Light</vt:lpstr>
      <vt:lpstr>Wingdings</vt:lpstr>
      <vt:lpstr>Arial</vt:lpstr>
      <vt:lpstr>Office Theme</vt:lpstr>
      <vt:lpstr>IoT with ESP8266</vt:lpstr>
      <vt:lpstr>Class Materials</vt:lpstr>
      <vt:lpstr>The ESP8266</vt:lpstr>
      <vt:lpstr>Class Pre-Work</vt:lpstr>
      <vt:lpstr>Setup (Continued)</vt:lpstr>
      <vt:lpstr>Setup (Continued)</vt:lpstr>
      <vt:lpstr>Install Arduino Libraries </vt:lpstr>
      <vt:lpstr>Install Arduino Libraries (Continued)</vt:lpstr>
      <vt:lpstr>Exercise 1: Blinky</vt:lpstr>
      <vt:lpstr>Exercise 2: Connect to Wifi</vt:lpstr>
      <vt:lpstr>Exercise 3: OLED Display</vt:lpstr>
      <vt:lpstr>Exercise 4: DHT22 Temp/Humidity Sensor</vt:lpstr>
      <vt:lpstr>Exercise 5: Adafruit IO Cloud Platform</vt:lpstr>
      <vt:lpstr>Exercise 6: IFTTT Humidity Alerts</vt:lpstr>
    </vt:vector>
  </TitlesOfParts>
  <Company/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IoT with ESP8266</dc:title>
  <dc:creator>Suel, Rick (GE Appliances, Haier)</dc:creator>
  <cp:lastModifiedBy>Suel, Rick (GE Appliances, Haier)</cp:lastModifiedBy>
  <cp:revision>77</cp:revision>
  <dcterms:created xsi:type="dcterms:W3CDTF">2018-09-30T19:35:07Z</dcterms:created>
  <dcterms:modified xsi:type="dcterms:W3CDTF">2018-10-07T23:41:26Z</dcterms:modified>
</cp:coreProperties>
</file>